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1"/>
  </p:notesMasterIdLst>
  <p:sldIdLst>
    <p:sldId id="256" r:id="rId2"/>
    <p:sldId id="257" r:id="rId3"/>
    <p:sldId id="258" r:id="rId4"/>
    <p:sldId id="261" r:id="rId5"/>
    <p:sldId id="264" r:id="rId6"/>
    <p:sldId id="260" r:id="rId7"/>
    <p:sldId id="262" r:id="rId8"/>
    <p:sldId id="263" r:id="rId9"/>
    <p:sldId id="265"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93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5000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5/22/2022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rdrr.io/rforge/stablelearner/man/titanic.html" TargetMode="External"/><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68" name="Google Shape;68;p14"/>
          <p:cNvPicPr preferRelativeResize="0"/>
          <p:nvPr/>
        </p:nvPicPr>
        <p:blipFill rotWithShape="1">
          <a:blip r:embed="rId12">
            <a:alphaModFix/>
          </a:blip>
          <a:srcRect l="9872" t="41725" r="8059" b="28769"/>
          <a:stretch/>
        </p:blipFill>
        <p:spPr>
          <a:xfrm>
            <a:off x="0" y="2701275"/>
            <a:ext cx="9143999" cy="2442224"/>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19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1900"/>
                                        <p:tgtEl>
                                          <p:spTgt spid="62"/>
                                        </p:tgtEl>
                                        <p:attrNameLst>
                                          <p:attrName>ppt_w</p:attrName>
                                        </p:attrNameLst>
                                      </p:cBhvr>
                                      <p:tavLst>
                                        <p:tav tm="0">
                                          <p:val>
                                            <p:strVal val="0"/>
                                          </p:val>
                                        </p:tav>
                                        <p:tav tm="100000">
                                          <p:val>
                                            <p:strVal val="#ppt_w"/>
                                          </p:val>
                                        </p:tav>
                                      </p:tavLst>
                                    </p:anim>
                                    <p:anim calcmode="lin" valueType="num">
                                      <p:cBhvr additive="base">
                                        <p:cTn id="13" dur="1900"/>
                                        <p:tgtEl>
                                          <p:spTgt spid="62"/>
                                        </p:tgtEl>
                                        <p:attrNameLst>
                                          <p:attrName>ppt_h</p:attrName>
                                        </p:attrNameLst>
                                      </p:cBhvr>
                                      <p:tavLst>
                                        <p:tav tm="0">
                                          <p:val>
                                            <p:strVal val="0"/>
                                          </p:val>
                                        </p:tav>
                                        <p:tav tm="100000">
                                          <p:val>
                                            <p:strVal val="#ppt_h"/>
                                          </p:val>
                                        </p:tav>
                                      </p:tavLst>
                                    </p:anim>
                                  </p:childTnLst>
                                </p:cTn>
                              </p:par>
                            </p:childTnLst>
                          </p:cTn>
                        </p:par>
                        <p:par>
                          <p:cTn id="14" fill="hold">
                            <p:stCondLst>
                              <p:cond delay="1900"/>
                            </p:stCondLst>
                            <p:childTnLst>
                              <p:par>
                                <p:cTn id="15" presetID="10" presetClass="entr" presetSubtype="0"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0"/>
                                        <p:tgtEl>
                                          <p:spTgt spid="65"/>
                                        </p:tgtEl>
                                      </p:cBhvr>
                                    </p:animEffect>
                                  </p:childTnLst>
                                </p:cTn>
                              </p:par>
                            </p:childTnLst>
                          </p:cTn>
                        </p:par>
                        <p:par>
                          <p:cTn id="18" fill="hold">
                            <p:stCondLst>
                              <p:cond delay="44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44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4400"/>
                            </p:stCondLst>
                            <p:childTnLst>
                              <p:par>
                                <p:cTn id="25" presetID="1" presetClass="exit" presetSubtype="0" fill="hold" nodeType="after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par>
                          <p:cTn id="27" fill="hold">
                            <p:stCondLst>
                              <p:cond delay="4400"/>
                            </p:stCondLst>
                            <p:childTnLst>
                              <p:par>
                                <p:cTn id="28" presetID="2" presetClass="exit" presetSubtype="4" fill="hold" nodeType="afterEffect">
                                  <p:stCondLst>
                                    <p:cond delay="0"/>
                                  </p:stCondLst>
                                  <p:childTnLst>
                                    <p:anim calcmode="lin" valueType="num">
                                      <p:cBhvr additive="base">
                                        <p:cTn id="29" dur="4900"/>
                                        <p:tgtEl>
                                          <p:spTgt spid="64"/>
                                        </p:tgtEl>
                                        <p:attrNameLst>
                                          <p:attrName>ppt_y</p:attrName>
                                        </p:attrNameLst>
                                      </p:cBhvr>
                                      <p:tavLst>
                                        <p:tav tm="0">
                                          <p:val>
                                            <p:strVal val="#ppt_y"/>
                                          </p:val>
                                        </p:tav>
                                        <p:tav tm="100000">
                                          <p:val>
                                            <p:strVal val="#ppt_y+1"/>
                                          </p:val>
                                        </p:tav>
                                      </p:tavLst>
                                    </p:anim>
                                    <p:set>
                                      <p:cBhvr>
                                        <p:cTn id="30" dur="1" fill="hold">
                                          <p:stCondLst>
                                            <p:cond delay="4900"/>
                                          </p:stCondLst>
                                        </p:cTn>
                                        <p:tgtEl>
                                          <p:spTgt spid="64"/>
                                        </p:tgtEl>
                                        <p:attrNameLst>
                                          <p:attrName>style.visibility</p:attrName>
                                        </p:attrNameLst>
                                      </p:cBhvr>
                                      <p:to>
                                        <p:strVal val="hidden"/>
                                      </p:to>
                                    </p:set>
                                  </p:childTnLst>
                                </p:cTn>
                              </p:par>
                              <p:par>
                                <p:cTn id="31" presetID="2" presetClass="entr" presetSubtype="4" fill="hold" nodeType="withEffect">
                                  <p:stCondLst>
                                    <p:cond delay="250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3000"/>
                                        <p:tgtEl>
                                          <p:spTgt spid="66"/>
                                        </p:tgtEl>
                                        <p:attrNameLst>
                                          <p:attrName>ppt_y</p:attrName>
                                        </p:attrNameLst>
                                      </p:cBhvr>
                                      <p:tavLst>
                                        <p:tav tm="0">
                                          <p:val>
                                            <p:strVal val="#ppt_y+1"/>
                                          </p:val>
                                        </p:tav>
                                        <p:tav tm="100000">
                                          <p:val>
                                            <p:strVal val="#ppt_y"/>
                                          </p:val>
                                        </p:tav>
                                      </p:tavLst>
                                    </p:anim>
                                  </p:childTnLst>
                                </p:cTn>
                              </p:par>
                            </p:childTnLst>
                          </p:cTn>
                        </p:par>
                        <p:par>
                          <p:cTn id="34" fill="hold">
                            <p:stCondLst>
                              <p:cond delay="9900"/>
                            </p:stCondLst>
                            <p:childTnLst>
                              <p:par>
                                <p:cTn id="35" presetID="10" presetClass="entr" presetSubtype="0" fill="hold" nodeType="after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2500"/>
                                        <p:tgtEl>
                                          <p:spTgt spid="67"/>
                                        </p:tgtEl>
                                      </p:cBhvr>
                                    </p:animEffect>
                                  </p:childTnLst>
                                </p:cTn>
                              </p:par>
                            </p:childTnLst>
                          </p:cTn>
                        </p:par>
                        <p:par>
                          <p:cTn id="38" fill="hold">
                            <p:stCondLst>
                              <p:cond delay="13400"/>
                            </p:stCondLst>
                            <p:childTnLst>
                              <p:par>
                                <p:cTn id="39" presetID="2" presetClass="exit" presetSubtype="4" fill="hold" nodeType="afterEffect">
                                  <p:stCondLst>
                                    <p:cond delay="0"/>
                                  </p:stCondLst>
                                  <p:childTnLst>
                                    <p:anim calcmode="lin" valueType="num">
                                      <p:cBhvr additive="base">
                                        <p:cTn id="40" dur="3500"/>
                                        <p:tgtEl>
                                          <p:spTgt spid="66"/>
                                        </p:tgtEl>
                                        <p:attrNameLst>
                                          <p:attrName>ppt_y</p:attrName>
                                        </p:attrNameLst>
                                      </p:cBhvr>
                                      <p:tavLst>
                                        <p:tav tm="0">
                                          <p:val>
                                            <p:strVal val="#ppt_y"/>
                                          </p:val>
                                        </p:tav>
                                        <p:tav tm="100000">
                                          <p:val>
                                            <p:strVal val="#ppt_y+1"/>
                                          </p:val>
                                        </p:tav>
                                      </p:tavLst>
                                    </p:anim>
                                    <p:set>
                                      <p:cBhvr>
                                        <p:cTn id="41" dur="1" fill="hold">
                                          <p:stCondLst>
                                            <p:cond delay="3500"/>
                                          </p:stCondLst>
                                        </p:cTn>
                                        <p:tgtEl>
                                          <p:spTgt spid="66"/>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3500"/>
                                        <p:tgtEl>
                                          <p:spTgt spid="67"/>
                                        </p:tgtEl>
                                        <p:attrNameLst>
                                          <p:attrName>ppt_y</p:attrName>
                                        </p:attrNameLst>
                                      </p:cBhvr>
                                      <p:tavLst>
                                        <p:tav tm="0">
                                          <p:val>
                                            <p:strVal val="#ppt_y"/>
                                          </p:val>
                                        </p:tav>
                                        <p:tav tm="100000">
                                          <p:val>
                                            <p:strVal val="#ppt_y+1"/>
                                          </p:val>
                                        </p:tav>
                                      </p:tavLst>
                                    </p:anim>
                                    <p:set>
                                      <p:cBhvr>
                                        <p:cTn id="44"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5"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6B8F7B-5703-4020-98EE-CABA4AD678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69E8D-676D-2BC5-462B-FC820274627F}"/>
              </a:ext>
            </a:extLst>
          </p:cNvPr>
          <p:cNvSpPr>
            <a:spLocks noGrp="1"/>
          </p:cNvSpPr>
          <p:nvPr>
            <p:ph type="title"/>
          </p:nvPr>
        </p:nvSpPr>
        <p:spPr>
          <a:xfrm>
            <a:off x="407049" y="1365232"/>
            <a:ext cx="7651831" cy="3633410"/>
          </a:xfrm>
        </p:spPr>
        <p:txBody>
          <a:bodyPr vert="horz" lIns="91440" tIns="45720" rIns="91440" bIns="45720" rtlCol="0" anchor="b">
            <a:noAutofit/>
          </a:bodyPr>
          <a:lstStyle/>
          <a:p>
            <a:pPr algn="l" defTabSz="914400">
              <a:spcBef>
                <a:spcPct val="0"/>
              </a:spcBef>
            </a:pPr>
            <a:r>
              <a:rPr lang="en-US" sz="1800" dirty="0"/>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a:t>
            </a:r>
            <a:r>
              <a:rPr lang="en-US" sz="1800" dirty="0" smtClean="0"/>
              <a:t/>
            </a:r>
            <a:br>
              <a:rPr lang="en-US" sz="1800" dirty="0" smtClean="0"/>
            </a:br>
            <a:r>
              <a:rPr lang="en-US" sz="1800" dirty="0"/>
              <a:t/>
            </a:r>
            <a:br>
              <a:rPr lang="en-US" sz="1800" dirty="0"/>
            </a:br>
            <a:r>
              <a:rPr lang="en-US" sz="1800" dirty="0" smtClean="0"/>
              <a:t>In our interactive web interface, users will be able to </a:t>
            </a:r>
            <a:r>
              <a:rPr lang="en-US" sz="1800" dirty="0"/>
              <a:t>create a fictional character on the Titanic ship, and based on information such as class, sex, and </a:t>
            </a:r>
            <a:r>
              <a:rPr lang="en-US" sz="1800" dirty="0" smtClean="0"/>
              <a:t>more, </a:t>
            </a:r>
            <a:r>
              <a:rPr lang="en-US" sz="1800" dirty="0"/>
              <a:t>find out if our unique model predicts that </a:t>
            </a:r>
            <a:r>
              <a:rPr lang="en-US" sz="1800" dirty="0" smtClean="0"/>
              <a:t>the person</a:t>
            </a:r>
            <a:r>
              <a:rPr lang="en-US" sz="1800" dirty="0" smtClean="0"/>
              <a:t> </a:t>
            </a:r>
            <a:r>
              <a:rPr lang="en-US" sz="1800" dirty="0"/>
              <a:t>would have survived or perished if </a:t>
            </a:r>
            <a:r>
              <a:rPr lang="en-US" sz="1800" dirty="0" smtClean="0"/>
              <a:t>they </a:t>
            </a:r>
            <a:r>
              <a:rPr lang="en-US" sz="1800" dirty="0"/>
              <a:t>were on the Titanic's ill-fated maiden voyage!</a:t>
            </a:r>
            <a:br>
              <a:rPr lang="en-US" sz="1800" dirty="0"/>
            </a:br>
            <a:endParaRPr lang="en-US" sz="1800" dirty="0"/>
          </a:p>
        </p:txBody>
      </p:sp>
    </p:spTree>
    <p:extLst>
      <p:ext uri="{BB962C8B-B14F-4D97-AF65-F5344CB8AC3E}">
        <p14:creationId xmlns:p14="http://schemas.microsoft.com/office/powerpoint/2010/main" val="22442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a:xfrm>
            <a:off x="265500" y="397564"/>
            <a:ext cx="4045200" cy="3882887"/>
          </a:xfrm>
        </p:spPr>
        <p:txBody>
          <a:bodyPr>
            <a:normAutofit/>
          </a:bodyPr>
          <a:lstStyle/>
          <a:p>
            <a:r>
              <a:rPr lang="en-US" dirty="0" smtClean="0"/>
              <a:t>THE WHY?</a:t>
            </a:r>
            <a:br>
              <a:rPr lang="en-US" dirty="0" smtClean="0"/>
            </a:br>
            <a:r>
              <a:rPr lang="en-US" dirty="0"/>
              <a:t/>
            </a:r>
            <a:br>
              <a:rPr lang="en-US" dirty="0"/>
            </a:br>
            <a:r>
              <a:rPr lang="en-US" dirty="0" smtClean="0"/>
              <a:t>Questions </a:t>
            </a:r>
            <a:r>
              <a:rPr lang="en-US" dirty="0"/>
              <a:t>we hope to answer with Data</a:t>
            </a:r>
          </a:p>
        </p:txBody>
      </p:sp>
      <p:sp>
        <p:nvSpPr>
          <p:cNvPr id="4" name="Text Placeholder 3">
            <a:extLst>
              <a:ext uri="{FF2B5EF4-FFF2-40B4-BE49-F238E27FC236}">
                <a16:creationId xmlns:a16="http://schemas.microsoft.com/office/drawing/2014/main" id="{A95A042A-6CC1-DC94-E528-D31224FA7D61}"/>
              </a:ext>
            </a:extLst>
          </p:cNvPr>
          <p:cNvSpPr>
            <a:spLocks noGrp="1"/>
          </p:cNvSpPr>
          <p:nvPr>
            <p:ph type="body" idx="2"/>
          </p:nvPr>
        </p:nvSpPr>
        <p:spPr>
          <a:xfrm>
            <a:off x="4833482" y="651187"/>
            <a:ext cx="3837000" cy="3695100"/>
          </a:xfrm>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path path="circle">
              <a:fillToRect l="100000" t="100000"/>
            </a:path>
            <a:tileRect r="-100000" b="-10000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1600" b="0" i="0" dirty="0">
                <a:solidFill>
                  <a:srgbClr val="24292F"/>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endParaRPr lang="en-US" sz="1600" dirty="0">
              <a:latin typeface="Britannic Bold" panose="020B0903060703020204" pitchFamily="34" charset="0"/>
            </a:endParaRPr>
          </a:p>
        </p:txBody>
      </p:sp>
    </p:spTree>
    <p:extLst>
      <p:ext uri="{BB962C8B-B14F-4D97-AF65-F5344CB8AC3E}">
        <p14:creationId xmlns:p14="http://schemas.microsoft.com/office/powerpoint/2010/main" val="3910377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2"/>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2"/>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3"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4"/>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707" y="2411895"/>
            <a:ext cx="8791011" cy="496957"/>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0707" y="3873282"/>
            <a:ext cx="8791011" cy="778231"/>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0707" y="3179032"/>
            <a:ext cx="8791011" cy="538203"/>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0708" y="1444486"/>
            <a:ext cx="8791011" cy="762001"/>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0709" y="703853"/>
            <a:ext cx="8791011" cy="535225"/>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DA974C-8440-43CB-C892-58CBDA152435}"/>
              </a:ext>
            </a:extLst>
          </p:cNvPr>
          <p:cNvSpPr txBox="1"/>
          <p:nvPr/>
        </p:nvSpPr>
        <p:spPr>
          <a:xfrm>
            <a:off x="180711" y="130414"/>
            <a:ext cx="8791011" cy="4585871"/>
          </a:xfrm>
          <a:prstGeom prst="rect">
            <a:avLst/>
          </a:prstGeom>
          <a:noFill/>
        </p:spPr>
        <p:txBody>
          <a:bodyPr wrap="square" rtlCol="0">
            <a:spAutoFit/>
          </a:bodyPr>
          <a:lstStyle/>
          <a:p>
            <a:r>
              <a:rPr lang="en-US" dirty="0" smtClean="0">
                <a:latin typeface="Britannic Bold" panose="020B0903060703020204" pitchFamily="34" charset="0"/>
              </a:rPr>
              <a:t>Exploration of the Data Set</a:t>
            </a:r>
          </a:p>
          <a:p>
            <a:endParaRPr lang="en-US" dirty="0">
              <a:latin typeface="Britannic Bold" panose="020B0903060703020204" pitchFamily="34" charset="0"/>
            </a:endParaRPr>
          </a:p>
          <a:p>
            <a:r>
              <a:rPr lang="en-US" sz="1600" dirty="0">
                <a:solidFill>
                  <a:schemeClr val="bg2"/>
                </a:solidFill>
                <a:latin typeface="Britannic Bold" panose="020B0903060703020204" pitchFamily="34" charset="0"/>
              </a:rPr>
              <a:t>Several situations existed that we needed to address prior to feeding the data frame in to the machine-learning model. </a:t>
            </a:r>
            <a:endParaRPr lang="en-US" sz="1600" dirty="0" smtClean="0">
              <a:solidFill>
                <a:schemeClr val="bg2"/>
              </a:solidFill>
              <a:latin typeface="Britannic Bold" panose="020B0903060703020204" pitchFamily="34" charset="0"/>
            </a:endParaRPr>
          </a:p>
          <a:p>
            <a:endParaRPr lang="en-US" sz="1600" dirty="0">
              <a:solidFill>
                <a:schemeClr val="bg2"/>
              </a:solidFill>
              <a:latin typeface="Britannic Bold" panose="020B0903060703020204" pitchFamily="34" charset="0"/>
            </a:endParaRPr>
          </a:p>
          <a:p>
            <a:r>
              <a:rPr lang="en-US" sz="1600" dirty="0" smtClean="0">
                <a:solidFill>
                  <a:schemeClr val="bg2"/>
                </a:solidFill>
                <a:latin typeface="Britannic Bold" panose="020B0903060703020204" pitchFamily="34" charset="0"/>
              </a:rPr>
              <a:t>Class</a:t>
            </a:r>
            <a:r>
              <a:rPr lang="en-US" sz="1600" dirty="0">
                <a:solidFill>
                  <a:schemeClr val="bg2"/>
                </a:solidFill>
                <a:latin typeface="Britannic Bold" panose="020B0903060703020204" pitchFamily="34" charset="0"/>
              </a:rPr>
              <a:t>, in the dataset, was first, second, third, and then several different crew roles. We used pandas to change all crew to “crew” because the purpose of our model is not to differentiate results by crew type, and minimizing the values will help us from having too many values. </a:t>
            </a:r>
            <a:endParaRPr lang="en-US" sz="1600" dirty="0" smtClean="0">
              <a:solidFill>
                <a:schemeClr val="bg2"/>
              </a:solidFill>
              <a:latin typeface="Britannic Bold" panose="020B0903060703020204" pitchFamily="34" charset="0"/>
            </a:endParaRPr>
          </a:p>
          <a:p>
            <a:endParaRPr lang="en-US" sz="1600" dirty="0">
              <a:solidFill>
                <a:schemeClr val="bg2"/>
              </a:solidFill>
              <a:latin typeface="Britannic Bold" panose="020B0903060703020204" pitchFamily="34" charset="0"/>
            </a:endParaRPr>
          </a:p>
          <a:p>
            <a:r>
              <a:rPr lang="en-US" sz="1600" dirty="0" smtClean="0">
                <a:solidFill>
                  <a:schemeClr val="bg2"/>
                </a:solidFill>
                <a:latin typeface="Britannic Bold" panose="020B0903060703020204" pitchFamily="34" charset="0"/>
              </a:rPr>
              <a:t>We </a:t>
            </a:r>
            <a:r>
              <a:rPr lang="en-US" sz="1600" dirty="0">
                <a:solidFill>
                  <a:schemeClr val="bg2"/>
                </a:solidFill>
                <a:latin typeface="Britannic Bold" panose="020B0903060703020204" pitchFamily="34" charset="0"/>
              </a:rPr>
              <a:t>then dropped the ‘name’ and ‘</a:t>
            </a:r>
            <a:r>
              <a:rPr lang="en-US" sz="1600" dirty="0" err="1">
                <a:solidFill>
                  <a:schemeClr val="bg2"/>
                </a:solidFill>
                <a:latin typeface="Britannic Bold" panose="020B0903060703020204" pitchFamily="34" charset="0"/>
              </a:rPr>
              <a:t>ticktetno</a:t>
            </a:r>
            <a:r>
              <a:rPr lang="en-US" sz="1600" dirty="0">
                <a:solidFill>
                  <a:schemeClr val="bg2"/>
                </a:solidFill>
                <a:latin typeface="Britannic Bold" panose="020B0903060703020204" pitchFamily="34" charset="0"/>
              </a:rPr>
              <a:t>’ columns because we determined these values are not needed for our analysis. </a:t>
            </a:r>
            <a:endParaRPr lang="en-US" sz="1600" dirty="0" smtClean="0">
              <a:solidFill>
                <a:schemeClr val="bg2"/>
              </a:solidFill>
              <a:latin typeface="Britannic Bold" panose="020B0903060703020204" pitchFamily="34" charset="0"/>
            </a:endParaRPr>
          </a:p>
          <a:p>
            <a:endParaRPr lang="en-US" sz="1600" dirty="0">
              <a:solidFill>
                <a:schemeClr val="bg2"/>
              </a:solidFill>
              <a:latin typeface="Britannic Bold" panose="020B0903060703020204" pitchFamily="34" charset="0"/>
            </a:endParaRPr>
          </a:p>
          <a:p>
            <a:r>
              <a:rPr lang="en-US" sz="1600" dirty="0" smtClean="0">
                <a:solidFill>
                  <a:schemeClr val="bg2"/>
                </a:solidFill>
                <a:latin typeface="Britannic Bold" panose="020B0903060703020204" pitchFamily="34" charset="0"/>
              </a:rPr>
              <a:t>Next</a:t>
            </a:r>
            <a:r>
              <a:rPr lang="en-US" sz="1600" dirty="0">
                <a:solidFill>
                  <a:schemeClr val="bg2"/>
                </a:solidFill>
                <a:latin typeface="Britannic Bold" panose="020B0903060703020204" pitchFamily="34" charset="0"/>
              </a:rPr>
              <a:t>, we set the gender column to a numerical “1” for male and “0” for female to help with our model. </a:t>
            </a:r>
            <a:endParaRPr lang="en-US" sz="1600" dirty="0" smtClean="0">
              <a:solidFill>
                <a:schemeClr val="bg2"/>
              </a:solidFill>
              <a:latin typeface="Britannic Bold" panose="020B0903060703020204" pitchFamily="34" charset="0"/>
            </a:endParaRPr>
          </a:p>
          <a:p>
            <a:endParaRPr lang="en-US" sz="1600" dirty="0">
              <a:solidFill>
                <a:schemeClr val="bg2"/>
              </a:solidFill>
              <a:latin typeface="Britannic Bold" panose="020B0903060703020204" pitchFamily="34" charset="0"/>
            </a:endParaRPr>
          </a:p>
          <a:p>
            <a:r>
              <a:rPr lang="en-US" sz="1600" dirty="0" smtClean="0">
                <a:solidFill>
                  <a:schemeClr val="bg2"/>
                </a:solidFill>
                <a:latin typeface="Britannic Bold" panose="020B0903060703020204" pitchFamily="34" charset="0"/>
              </a:rPr>
              <a:t>Then</a:t>
            </a:r>
            <a:r>
              <a:rPr lang="en-US" sz="1600" dirty="0">
                <a:solidFill>
                  <a:schemeClr val="bg2"/>
                </a:solidFill>
                <a:latin typeface="Britannic Bold" panose="020B0903060703020204" pitchFamily="34" charset="0"/>
              </a:rPr>
              <a:t>, we noticed that the country of nationality for the passengers came from several dozen countries, with many having only a few passengers. To address this, we grouped all countries with less than 50 passengers by </a:t>
            </a:r>
            <a:r>
              <a:rPr lang="en-US" sz="1600" dirty="0" smtClean="0">
                <a:solidFill>
                  <a:schemeClr val="bg2"/>
                </a:solidFill>
                <a:latin typeface="Britannic Bold" panose="020B0903060703020204" pitchFamily="34" charset="0"/>
              </a:rPr>
              <a:t>continent, creating 12 buckets for country.</a:t>
            </a:r>
            <a:endParaRPr lang="en-US" sz="1600" dirty="0">
              <a:solidFill>
                <a:schemeClr val="bg2"/>
              </a:solidFill>
              <a:latin typeface="Britannic Bold" panose="020B0903060703020204" pitchFamily="34" charset="0"/>
            </a:endParaRPr>
          </a:p>
        </p:txBody>
      </p:sp>
    </p:spTree>
    <p:extLst>
      <p:ext uri="{BB962C8B-B14F-4D97-AF65-F5344CB8AC3E}">
        <p14:creationId xmlns:p14="http://schemas.microsoft.com/office/powerpoint/2010/main" val="3554553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710" y="2557669"/>
            <a:ext cx="8791011" cy="1113183"/>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0710" y="1714949"/>
            <a:ext cx="8791011" cy="722243"/>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0711" y="742121"/>
            <a:ext cx="8791011" cy="722243"/>
          </a:xfrm>
          <a:prstGeom prst="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DA974C-8440-43CB-C892-58CBDA152435}"/>
              </a:ext>
            </a:extLst>
          </p:cNvPr>
          <p:cNvSpPr txBox="1"/>
          <p:nvPr/>
        </p:nvSpPr>
        <p:spPr>
          <a:xfrm>
            <a:off x="238539" y="139148"/>
            <a:ext cx="8733183" cy="3592252"/>
          </a:xfrm>
          <a:prstGeom prst="rect">
            <a:avLst/>
          </a:prstGeom>
          <a:noFill/>
        </p:spPr>
        <p:txBody>
          <a:bodyPr wrap="square" rtlCol="0">
            <a:spAutoFit/>
          </a:bodyPr>
          <a:lstStyle/>
          <a:p>
            <a:r>
              <a:rPr lang="en-US" dirty="0" smtClean="0">
                <a:latin typeface="Britannic Bold" panose="020B0903060703020204" pitchFamily="34" charset="0"/>
              </a:rPr>
              <a:t>How to handle Null Values</a:t>
            </a:r>
          </a:p>
          <a:p>
            <a:endParaRPr lang="en-US" dirty="0">
              <a:latin typeface="Britannic Bold" panose="020B0903060703020204" pitchFamily="34" charset="0"/>
            </a:endParaRPr>
          </a:p>
          <a:p>
            <a:r>
              <a:rPr lang="en-US" sz="1600" dirty="0" smtClean="0">
                <a:latin typeface="Britannic Bold" panose="020B0903060703020204" pitchFamily="34" charset="0"/>
              </a:rPr>
              <a:t>	</a:t>
            </a:r>
            <a:r>
              <a:rPr lang="en-US" sz="1600" dirty="0" smtClean="0">
                <a:solidFill>
                  <a:schemeClr val="bg2"/>
                </a:solidFill>
                <a:latin typeface="Britannic Bold" panose="020B0903060703020204" pitchFamily="34" charset="0"/>
              </a:rPr>
              <a:t>We </a:t>
            </a:r>
            <a:r>
              <a:rPr lang="en-US" sz="1600" dirty="0">
                <a:solidFill>
                  <a:schemeClr val="bg2"/>
                </a:solidFill>
                <a:latin typeface="Britannic Bold" panose="020B0903060703020204" pitchFamily="34" charset="0"/>
              </a:rPr>
              <a:t>had an interesting concern around null values, as the “parch” and “sibling” columns, indicating if a passenger had relatives on the boat, contained 900 null values out of about 2,200 records. Additionally, the “fare” column had 916 null values</a:t>
            </a:r>
            <a:r>
              <a:rPr lang="en-US" sz="1600" dirty="0" smtClean="0">
                <a:solidFill>
                  <a:schemeClr val="bg2"/>
                </a:solidFill>
                <a:latin typeface="Britannic Bold" panose="020B0903060703020204" pitchFamily="34" charset="0"/>
              </a:rPr>
              <a:t>.</a:t>
            </a:r>
          </a:p>
          <a:p>
            <a:endParaRPr lang="en-US" sz="1600" dirty="0">
              <a:solidFill>
                <a:schemeClr val="bg2"/>
              </a:solidFill>
              <a:latin typeface="Britannic Bold" panose="020B0903060703020204" pitchFamily="34" charset="0"/>
            </a:endParaRPr>
          </a:p>
          <a:p>
            <a:r>
              <a:rPr lang="en-US" sz="1600" dirty="0">
                <a:solidFill>
                  <a:schemeClr val="bg2"/>
                </a:solidFill>
                <a:latin typeface="Britannic Bold" panose="020B0903060703020204" pitchFamily="34" charset="0"/>
              </a:rPr>
              <a:t>	Our choices were to remove these columns completely, which means that we won’t do analysis on these columns; or, remove these many rows with no data and everything else that goes with it, limiting the number of records in the dataset from 2,200 to 1,300. </a:t>
            </a:r>
            <a:endParaRPr lang="en-US" sz="1600" dirty="0" smtClean="0">
              <a:solidFill>
                <a:schemeClr val="bg2"/>
              </a:solidFill>
              <a:latin typeface="Britannic Bold" panose="020B0903060703020204" pitchFamily="34" charset="0"/>
            </a:endParaRPr>
          </a:p>
          <a:p>
            <a:endParaRPr lang="en-US" sz="1600" dirty="0">
              <a:solidFill>
                <a:schemeClr val="bg2"/>
              </a:solidFill>
              <a:latin typeface="Britannic Bold" panose="020B0903060703020204" pitchFamily="34" charset="0"/>
            </a:endParaRPr>
          </a:p>
          <a:p>
            <a:r>
              <a:rPr lang="en-US" sz="1600" dirty="0">
                <a:solidFill>
                  <a:schemeClr val="bg2"/>
                </a:solidFill>
                <a:latin typeface="Britannic Bold" panose="020B0903060703020204" pitchFamily="34" charset="0"/>
              </a:rPr>
              <a:t>	We ultimately decided to remove the columns and perform the analysis on the larger dataset with the remaining columns. Due to the dataset of Titanic passengers being relatively small for machine learning already, removing some columns and doing a more robust on the remaining columns was more desirable. </a:t>
            </a:r>
            <a:endParaRPr lang="en-US" sz="1600" dirty="0">
              <a:solidFill>
                <a:schemeClr val="bg2"/>
              </a:solidFill>
              <a:latin typeface="Britannic Bold" panose="020B0903060703020204" pitchFamily="34" charset="0"/>
            </a:endParaRPr>
          </a:p>
        </p:txBody>
      </p:sp>
    </p:spTree>
    <p:extLst>
      <p:ext uri="{BB962C8B-B14F-4D97-AF65-F5344CB8AC3E}">
        <p14:creationId xmlns:p14="http://schemas.microsoft.com/office/powerpoint/2010/main" val="1149424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914861" y="365760"/>
            <a:ext cx="5723068" cy="646331"/>
          </a:xfrm>
          <a:prstGeom prst="rect">
            <a:avLst/>
          </a:prstGeom>
          <a:noFill/>
        </p:spPr>
        <p:txBody>
          <a:bodyPr wrap="square" rtlCol="0">
            <a:spAutoFit/>
          </a:bodyPr>
          <a:lstStyle/>
          <a:p>
            <a:pPr algn="ctr"/>
            <a:r>
              <a:rPr lang="en-US" sz="3600" dirty="0">
                <a:latin typeface="Britannic Bold" panose="020B0903060703020204" pitchFamily="34" charset="0"/>
              </a:rPr>
              <a:t>The End</a:t>
            </a: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647784"/>
            <a:ext cx="1301676" cy="1169551"/>
          </a:xfrm>
          <a:prstGeom prst="rect">
            <a:avLst/>
          </a:prstGeom>
          <a:noFill/>
        </p:spPr>
        <p:txBody>
          <a:bodyPr wrap="square" rtlCol="0">
            <a:spAutoFit/>
          </a:bodyPr>
          <a:lstStyle/>
          <a:p>
            <a:pPr algn="ctr"/>
            <a:r>
              <a:rPr lang="en-US" sz="1400" b="1" dirty="0">
                <a:solidFill>
                  <a:schemeClr val="accent2">
                    <a:lumMod val="20000"/>
                    <a:lumOff val="80000"/>
                  </a:schemeClr>
                </a:solidFill>
              </a:rPr>
              <a:t>DATA </a:t>
            </a:r>
            <a:r>
              <a:rPr lang="en-US" sz="1400" b="1" dirty="0" smtClean="0">
                <a:solidFill>
                  <a:schemeClr val="accent2">
                    <a:lumMod val="20000"/>
                    <a:lumOff val="80000"/>
                  </a:schemeClr>
                </a:solidFill>
              </a:rPr>
              <a:t>ANALYSIS</a:t>
            </a:r>
          </a:p>
          <a:p>
            <a:pPr algn="ctr"/>
            <a:endParaRPr lang="en-US" sz="1400" b="1" dirty="0">
              <a:solidFill>
                <a:schemeClr val="accent2">
                  <a:lumMod val="20000"/>
                  <a:lumOff val="80000"/>
                </a:schemeClr>
              </a:solidFill>
            </a:endParaRPr>
          </a:p>
          <a:p>
            <a:pPr algn="ctr"/>
            <a:r>
              <a:rPr lang="en-US" sz="1400" b="1" dirty="0" smtClean="0">
                <a:solidFill>
                  <a:schemeClr val="accent2">
                    <a:lumMod val="20000"/>
                    <a:lumOff val="80000"/>
                  </a:schemeClr>
                </a:solidFill>
              </a:rPr>
              <a:t> </a:t>
            </a:r>
            <a:r>
              <a:rPr lang="en-US" sz="1400" b="1" dirty="0">
                <a:solidFill>
                  <a:schemeClr val="accent2">
                    <a:lumMod val="20000"/>
                    <a:lumOff val="80000"/>
                  </a:schemeClr>
                </a:solidFill>
              </a:rPr>
              <a:t>BOOTCAMP</a:t>
            </a:r>
          </a:p>
        </p:txBody>
      </p:sp>
    </p:spTree>
    <p:extLst>
      <p:ext uri="{BB962C8B-B14F-4D97-AF65-F5344CB8AC3E}">
        <p14:creationId xmlns:p14="http://schemas.microsoft.com/office/powerpoint/2010/main" val="18720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1756</TotalTime>
  <Words>634</Words>
  <Application>Microsoft Office PowerPoint</Application>
  <PresentationFormat>On-screen Show (16:9)</PresentationFormat>
  <Paragraphs>33</Paragraphs>
  <Slides>9</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Bookman Old Style</vt:lpstr>
      <vt:lpstr>Britannic Bold</vt:lpstr>
      <vt:lpstr>Rockwell</vt:lpstr>
      <vt:lpstr>Damask</vt:lpstr>
      <vt:lpstr>Titanic </vt:lpstr>
      <vt:lpstr>PowerPoint Presentation</vt:lpstr>
      <vt:lpstr>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In our interactive web interface, users will be able to create a fictional character on the Titanic ship, and based on information such as class, sex, and more, find out if our unique model predicts that the person would have survived or perished if they were on the Titanic's ill-fated maiden voyage! </vt:lpstr>
      <vt:lpstr>THE WHY?  Questions we hope to answer with Data</vt:lpstr>
      <vt:lpstr>                                               Storyboard</vt:lpstr>
      <vt:lpstr>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Richard.Sadowski</cp:lastModifiedBy>
  <cp:revision>19</cp:revision>
  <dcterms:modified xsi:type="dcterms:W3CDTF">2022-05-23T01:22:25Z</dcterms:modified>
</cp:coreProperties>
</file>